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80" r:id="rId2"/>
    <p:sldId id="258" r:id="rId3"/>
    <p:sldId id="266" r:id="rId4"/>
    <p:sldId id="273" r:id="rId5"/>
    <p:sldId id="257" r:id="rId6"/>
    <p:sldId id="260" r:id="rId7"/>
    <p:sldId id="270" r:id="rId8"/>
    <p:sldId id="262" r:id="rId9"/>
    <p:sldId id="267" r:id="rId10"/>
    <p:sldId id="274" r:id="rId11"/>
    <p:sldId id="261" r:id="rId12"/>
    <p:sldId id="275" r:id="rId13"/>
    <p:sldId id="276" r:id="rId14"/>
    <p:sldId id="278" r:id="rId15"/>
    <p:sldId id="263" r:id="rId16"/>
    <p:sldId id="279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335"/>
    <p:restoredTop sz="94608"/>
  </p:normalViewPr>
  <p:slideViewPr>
    <p:cSldViewPr snapToGrid="0">
      <p:cViewPr varScale="1">
        <p:scale>
          <a:sx n="76" d="100"/>
          <a:sy n="76" d="100"/>
        </p:scale>
        <p:origin x="22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44C8DF-B322-4F69-ACBF-23452E239641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3654E65-6E53-45C3-8335-283DF84DC9AE}">
      <dgm:prSet/>
      <dgm:spPr/>
      <dgm:t>
        <a:bodyPr/>
        <a:lstStyle/>
        <a:p>
          <a:r>
            <a:rPr lang="en-US" dirty="0"/>
            <a:t>Kaggle -Spotify songs Data set</a:t>
          </a:r>
        </a:p>
      </dgm:t>
    </dgm:pt>
    <dgm:pt modelId="{7B61E372-812F-4A1C-8520-157F36D2946D}" type="parTrans" cxnId="{66797F80-9615-4450-BE21-ED324C9A7064}">
      <dgm:prSet/>
      <dgm:spPr/>
      <dgm:t>
        <a:bodyPr/>
        <a:lstStyle/>
        <a:p>
          <a:endParaRPr lang="en-US"/>
        </a:p>
      </dgm:t>
    </dgm:pt>
    <dgm:pt modelId="{C8BD6E88-6E93-41B1-B05C-0D45F320EF49}" type="sibTrans" cxnId="{66797F80-9615-4450-BE21-ED324C9A7064}">
      <dgm:prSet/>
      <dgm:spPr/>
      <dgm:t>
        <a:bodyPr/>
        <a:lstStyle/>
        <a:p>
          <a:endParaRPr lang="en-US"/>
        </a:p>
      </dgm:t>
    </dgm:pt>
    <dgm:pt modelId="{C383E3A0-868F-455A-A131-16FA8C86D465}">
      <dgm:prSet/>
      <dgm:spPr/>
      <dgm:t>
        <a:bodyPr/>
        <a:lstStyle/>
        <a:p>
          <a:r>
            <a:rPr lang="en-US" dirty="0"/>
            <a:t>Spotify API - Used Web scraping to extract the stream count </a:t>
          </a:r>
        </a:p>
      </dgm:t>
    </dgm:pt>
    <dgm:pt modelId="{7BC07470-05CF-4C9C-8A85-807B7FC7C6C4}" type="parTrans" cxnId="{8971A648-45CB-42A7-A3AC-CD791315113D}">
      <dgm:prSet/>
      <dgm:spPr/>
      <dgm:t>
        <a:bodyPr/>
        <a:lstStyle/>
        <a:p>
          <a:endParaRPr lang="en-US"/>
        </a:p>
      </dgm:t>
    </dgm:pt>
    <dgm:pt modelId="{CD3CB946-BDA5-4E6D-89A6-1D5E0B79F6F5}" type="sibTrans" cxnId="{8971A648-45CB-42A7-A3AC-CD791315113D}">
      <dgm:prSet/>
      <dgm:spPr/>
      <dgm:t>
        <a:bodyPr/>
        <a:lstStyle/>
        <a:p>
          <a:endParaRPr lang="en-US"/>
        </a:p>
      </dgm:t>
    </dgm:pt>
    <dgm:pt modelId="{A5FAB226-BC74-488C-BE6C-4313349F42CB}">
      <dgm:prSet/>
      <dgm:spPr/>
      <dgm:t>
        <a:bodyPr/>
        <a:lstStyle/>
        <a:p>
          <a:r>
            <a:rPr lang="en-US" dirty="0"/>
            <a:t>Combined dataset used for analysis</a:t>
          </a:r>
        </a:p>
      </dgm:t>
    </dgm:pt>
    <dgm:pt modelId="{3D5FCD42-F729-457F-8858-D36184D50E1C}" type="parTrans" cxnId="{4C692908-1EAC-473C-93AF-673D28C7308C}">
      <dgm:prSet/>
      <dgm:spPr/>
      <dgm:t>
        <a:bodyPr/>
        <a:lstStyle/>
        <a:p>
          <a:endParaRPr lang="en-US"/>
        </a:p>
      </dgm:t>
    </dgm:pt>
    <dgm:pt modelId="{1DFA4E50-B37E-478D-AD0B-E7B84A465DAE}" type="sibTrans" cxnId="{4C692908-1EAC-473C-93AF-673D28C7308C}">
      <dgm:prSet/>
      <dgm:spPr/>
      <dgm:t>
        <a:bodyPr/>
        <a:lstStyle/>
        <a:p>
          <a:endParaRPr lang="en-US"/>
        </a:p>
      </dgm:t>
    </dgm:pt>
    <dgm:pt modelId="{627248BC-5AAE-C748-8CAF-5E11DC5AA714}" type="pres">
      <dgm:prSet presAssocID="{8F44C8DF-B322-4F69-ACBF-23452E239641}" presName="outerComposite" presStyleCnt="0">
        <dgm:presLayoutVars>
          <dgm:chMax val="5"/>
          <dgm:dir/>
          <dgm:resizeHandles val="exact"/>
        </dgm:presLayoutVars>
      </dgm:prSet>
      <dgm:spPr/>
    </dgm:pt>
    <dgm:pt modelId="{DBFE8596-E89D-2F42-8188-166479CAF7FF}" type="pres">
      <dgm:prSet presAssocID="{8F44C8DF-B322-4F69-ACBF-23452E239641}" presName="dummyMaxCanvas" presStyleCnt="0">
        <dgm:presLayoutVars/>
      </dgm:prSet>
      <dgm:spPr/>
    </dgm:pt>
    <dgm:pt modelId="{5191B345-805B-6949-AAF4-725969CDEEE4}" type="pres">
      <dgm:prSet presAssocID="{8F44C8DF-B322-4F69-ACBF-23452E239641}" presName="ThreeNodes_1" presStyleLbl="node1" presStyleIdx="0" presStyleCnt="3">
        <dgm:presLayoutVars>
          <dgm:bulletEnabled val="1"/>
        </dgm:presLayoutVars>
      </dgm:prSet>
      <dgm:spPr/>
    </dgm:pt>
    <dgm:pt modelId="{DE1C9473-1013-C54E-80C0-6A114AA0095D}" type="pres">
      <dgm:prSet presAssocID="{8F44C8DF-B322-4F69-ACBF-23452E239641}" presName="ThreeNodes_2" presStyleLbl="node1" presStyleIdx="1" presStyleCnt="3">
        <dgm:presLayoutVars>
          <dgm:bulletEnabled val="1"/>
        </dgm:presLayoutVars>
      </dgm:prSet>
      <dgm:spPr/>
    </dgm:pt>
    <dgm:pt modelId="{D88AD336-6867-B64E-9BCB-B02816B175F7}" type="pres">
      <dgm:prSet presAssocID="{8F44C8DF-B322-4F69-ACBF-23452E239641}" presName="ThreeNodes_3" presStyleLbl="node1" presStyleIdx="2" presStyleCnt="3">
        <dgm:presLayoutVars>
          <dgm:bulletEnabled val="1"/>
        </dgm:presLayoutVars>
      </dgm:prSet>
      <dgm:spPr/>
    </dgm:pt>
    <dgm:pt modelId="{1D6BBCFB-D6D2-A94B-BC23-96809769F8EB}" type="pres">
      <dgm:prSet presAssocID="{8F44C8DF-B322-4F69-ACBF-23452E239641}" presName="ThreeConn_1-2" presStyleLbl="fgAccFollowNode1" presStyleIdx="0" presStyleCnt="2">
        <dgm:presLayoutVars>
          <dgm:bulletEnabled val="1"/>
        </dgm:presLayoutVars>
      </dgm:prSet>
      <dgm:spPr/>
    </dgm:pt>
    <dgm:pt modelId="{FF023984-05A1-404D-9FF7-271E3B6F8A37}" type="pres">
      <dgm:prSet presAssocID="{8F44C8DF-B322-4F69-ACBF-23452E239641}" presName="ThreeConn_2-3" presStyleLbl="fgAccFollowNode1" presStyleIdx="1" presStyleCnt="2">
        <dgm:presLayoutVars>
          <dgm:bulletEnabled val="1"/>
        </dgm:presLayoutVars>
      </dgm:prSet>
      <dgm:spPr/>
    </dgm:pt>
    <dgm:pt modelId="{4ABF22B9-2238-EB4D-ACB3-F08DCA9658E6}" type="pres">
      <dgm:prSet presAssocID="{8F44C8DF-B322-4F69-ACBF-23452E239641}" presName="ThreeNodes_1_text" presStyleLbl="node1" presStyleIdx="2" presStyleCnt="3">
        <dgm:presLayoutVars>
          <dgm:bulletEnabled val="1"/>
        </dgm:presLayoutVars>
      </dgm:prSet>
      <dgm:spPr/>
    </dgm:pt>
    <dgm:pt modelId="{E9DFBC53-D120-0B4C-9157-7AA1B523476E}" type="pres">
      <dgm:prSet presAssocID="{8F44C8DF-B322-4F69-ACBF-23452E239641}" presName="ThreeNodes_2_text" presStyleLbl="node1" presStyleIdx="2" presStyleCnt="3">
        <dgm:presLayoutVars>
          <dgm:bulletEnabled val="1"/>
        </dgm:presLayoutVars>
      </dgm:prSet>
      <dgm:spPr/>
    </dgm:pt>
    <dgm:pt modelId="{7F89F94C-26F9-A441-86AD-15BD6C2BCB3C}" type="pres">
      <dgm:prSet presAssocID="{8F44C8DF-B322-4F69-ACBF-23452E239641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C692908-1EAC-473C-93AF-673D28C7308C}" srcId="{8F44C8DF-B322-4F69-ACBF-23452E239641}" destId="{A5FAB226-BC74-488C-BE6C-4313349F42CB}" srcOrd="2" destOrd="0" parTransId="{3D5FCD42-F729-457F-8858-D36184D50E1C}" sibTransId="{1DFA4E50-B37E-478D-AD0B-E7B84A465DAE}"/>
    <dgm:cxn modelId="{C833A51C-66CF-184D-A6CB-748E0FA75824}" type="presOf" srcId="{C8BD6E88-6E93-41B1-B05C-0D45F320EF49}" destId="{1D6BBCFB-D6D2-A94B-BC23-96809769F8EB}" srcOrd="0" destOrd="0" presId="urn:microsoft.com/office/officeart/2005/8/layout/vProcess5"/>
    <dgm:cxn modelId="{23720521-5FDC-C644-8900-BC229EEE6784}" type="presOf" srcId="{CD3CB946-BDA5-4E6D-89A6-1D5E0B79F6F5}" destId="{FF023984-05A1-404D-9FF7-271E3B6F8A37}" srcOrd="0" destOrd="0" presId="urn:microsoft.com/office/officeart/2005/8/layout/vProcess5"/>
    <dgm:cxn modelId="{92AA4530-3E76-1447-9708-96925F848B59}" type="presOf" srcId="{C383E3A0-868F-455A-A131-16FA8C86D465}" destId="{E9DFBC53-D120-0B4C-9157-7AA1B523476E}" srcOrd="1" destOrd="0" presId="urn:microsoft.com/office/officeart/2005/8/layout/vProcess5"/>
    <dgm:cxn modelId="{8971A648-45CB-42A7-A3AC-CD791315113D}" srcId="{8F44C8DF-B322-4F69-ACBF-23452E239641}" destId="{C383E3A0-868F-455A-A131-16FA8C86D465}" srcOrd="1" destOrd="0" parTransId="{7BC07470-05CF-4C9C-8A85-807B7FC7C6C4}" sibTransId="{CD3CB946-BDA5-4E6D-89A6-1D5E0B79F6F5}"/>
    <dgm:cxn modelId="{D687F64E-4632-5E45-BEE6-E5C891E08667}" type="presOf" srcId="{A5FAB226-BC74-488C-BE6C-4313349F42CB}" destId="{D88AD336-6867-B64E-9BCB-B02816B175F7}" srcOrd="0" destOrd="0" presId="urn:microsoft.com/office/officeart/2005/8/layout/vProcess5"/>
    <dgm:cxn modelId="{66797F80-9615-4450-BE21-ED324C9A7064}" srcId="{8F44C8DF-B322-4F69-ACBF-23452E239641}" destId="{D3654E65-6E53-45C3-8335-283DF84DC9AE}" srcOrd="0" destOrd="0" parTransId="{7B61E372-812F-4A1C-8520-157F36D2946D}" sibTransId="{C8BD6E88-6E93-41B1-B05C-0D45F320EF49}"/>
    <dgm:cxn modelId="{08808D80-3978-7E41-9690-4094BD83A199}" type="presOf" srcId="{C383E3A0-868F-455A-A131-16FA8C86D465}" destId="{DE1C9473-1013-C54E-80C0-6A114AA0095D}" srcOrd="0" destOrd="0" presId="urn:microsoft.com/office/officeart/2005/8/layout/vProcess5"/>
    <dgm:cxn modelId="{79086888-7EA7-4A42-9B7D-7AF6B46C2A6A}" type="presOf" srcId="{D3654E65-6E53-45C3-8335-283DF84DC9AE}" destId="{4ABF22B9-2238-EB4D-ACB3-F08DCA9658E6}" srcOrd="1" destOrd="0" presId="urn:microsoft.com/office/officeart/2005/8/layout/vProcess5"/>
    <dgm:cxn modelId="{0D9EF2CB-EB75-CD42-8718-9DD226BFB20F}" type="presOf" srcId="{A5FAB226-BC74-488C-BE6C-4313349F42CB}" destId="{7F89F94C-26F9-A441-86AD-15BD6C2BCB3C}" srcOrd="1" destOrd="0" presId="urn:microsoft.com/office/officeart/2005/8/layout/vProcess5"/>
    <dgm:cxn modelId="{67CCACD4-3B96-FE4D-A455-50792DEA78C3}" type="presOf" srcId="{D3654E65-6E53-45C3-8335-283DF84DC9AE}" destId="{5191B345-805B-6949-AAF4-725969CDEEE4}" srcOrd="0" destOrd="0" presId="urn:microsoft.com/office/officeart/2005/8/layout/vProcess5"/>
    <dgm:cxn modelId="{57D4E9DE-D1B2-B345-B8C0-8E0D5CFFBE33}" type="presOf" srcId="{8F44C8DF-B322-4F69-ACBF-23452E239641}" destId="{627248BC-5AAE-C748-8CAF-5E11DC5AA714}" srcOrd="0" destOrd="0" presId="urn:microsoft.com/office/officeart/2005/8/layout/vProcess5"/>
    <dgm:cxn modelId="{9B02EA1E-0D5B-C147-ACA9-3A1F6496D34A}" type="presParOf" srcId="{627248BC-5AAE-C748-8CAF-5E11DC5AA714}" destId="{DBFE8596-E89D-2F42-8188-166479CAF7FF}" srcOrd="0" destOrd="0" presId="urn:microsoft.com/office/officeart/2005/8/layout/vProcess5"/>
    <dgm:cxn modelId="{FFE2A7FA-EE3D-3D42-8CF6-1C2E67C065CB}" type="presParOf" srcId="{627248BC-5AAE-C748-8CAF-5E11DC5AA714}" destId="{5191B345-805B-6949-AAF4-725969CDEEE4}" srcOrd="1" destOrd="0" presId="urn:microsoft.com/office/officeart/2005/8/layout/vProcess5"/>
    <dgm:cxn modelId="{8E708B8E-CD78-E747-BDEA-A7309575A364}" type="presParOf" srcId="{627248BC-5AAE-C748-8CAF-5E11DC5AA714}" destId="{DE1C9473-1013-C54E-80C0-6A114AA0095D}" srcOrd="2" destOrd="0" presId="urn:microsoft.com/office/officeart/2005/8/layout/vProcess5"/>
    <dgm:cxn modelId="{130172A9-1EF8-0541-9496-2F5E6522A4C5}" type="presParOf" srcId="{627248BC-5AAE-C748-8CAF-5E11DC5AA714}" destId="{D88AD336-6867-B64E-9BCB-B02816B175F7}" srcOrd="3" destOrd="0" presId="urn:microsoft.com/office/officeart/2005/8/layout/vProcess5"/>
    <dgm:cxn modelId="{4E1CD062-7ABD-BA47-9E37-76BD7EFF50A8}" type="presParOf" srcId="{627248BC-5AAE-C748-8CAF-5E11DC5AA714}" destId="{1D6BBCFB-D6D2-A94B-BC23-96809769F8EB}" srcOrd="4" destOrd="0" presId="urn:microsoft.com/office/officeart/2005/8/layout/vProcess5"/>
    <dgm:cxn modelId="{587FAB66-85A0-A847-8CFD-552DDCEAC8BB}" type="presParOf" srcId="{627248BC-5AAE-C748-8CAF-5E11DC5AA714}" destId="{FF023984-05A1-404D-9FF7-271E3B6F8A37}" srcOrd="5" destOrd="0" presId="urn:microsoft.com/office/officeart/2005/8/layout/vProcess5"/>
    <dgm:cxn modelId="{5722F802-4E81-794C-80E6-C7AE8B7EB8A8}" type="presParOf" srcId="{627248BC-5AAE-C748-8CAF-5E11DC5AA714}" destId="{4ABF22B9-2238-EB4D-ACB3-F08DCA9658E6}" srcOrd="6" destOrd="0" presId="urn:microsoft.com/office/officeart/2005/8/layout/vProcess5"/>
    <dgm:cxn modelId="{01A649E7-FB49-1E41-AB7B-46830F58BB4B}" type="presParOf" srcId="{627248BC-5AAE-C748-8CAF-5E11DC5AA714}" destId="{E9DFBC53-D120-0B4C-9157-7AA1B523476E}" srcOrd="7" destOrd="0" presId="urn:microsoft.com/office/officeart/2005/8/layout/vProcess5"/>
    <dgm:cxn modelId="{AFF8BA13-08AA-0547-A94E-26CD824A261C}" type="presParOf" srcId="{627248BC-5AAE-C748-8CAF-5E11DC5AA714}" destId="{7F89F94C-26F9-A441-86AD-15BD6C2BCB3C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EE131A-2085-4045-812B-6AA7B811353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C7F352D-E322-415F-A026-BEB7F67123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Cleaning </a:t>
          </a:r>
        </a:p>
      </dgm:t>
    </dgm:pt>
    <dgm:pt modelId="{CD405DAB-E747-4B4A-9AC6-ACA4115177D7}" type="parTrans" cxnId="{B07D6147-60FB-4D54-B0D4-1359AA5BF03E}">
      <dgm:prSet/>
      <dgm:spPr/>
      <dgm:t>
        <a:bodyPr/>
        <a:lstStyle/>
        <a:p>
          <a:endParaRPr lang="en-US"/>
        </a:p>
      </dgm:t>
    </dgm:pt>
    <dgm:pt modelId="{27B9E736-57C2-4D6E-91A4-9E97C476F8F9}" type="sibTrans" cxnId="{B07D6147-60FB-4D54-B0D4-1359AA5BF03E}">
      <dgm:prSet/>
      <dgm:spPr/>
      <dgm:t>
        <a:bodyPr/>
        <a:lstStyle/>
        <a:p>
          <a:endParaRPr lang="en-US"/>
        </a:p>
      </dgm:t>
    </dgm:pt>
    <dgm:pt modelId="{3B148704-86CE-4FC9-A7AA-E94F0A799D0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Identify null values, check them manually on Spotify</a:t>
          </a:r>
        </a:p>
      </dgm:t>
    </dgm:pt>
    <dgm:pt modelId="{094D3E94-99A2-4906-943B-2F9FB789C1FD}" type="parTrans" cxnId="{6CBA0897-09B4-467C-914E-3A71B9694162}">
      <dgm:prSet/>
      <dgm:spPr/>
      <dgm:t>
        <a:bodyPr/>
        <a:lstStyle/>
        <a:p>
          <a:endParaRPr lang="en-US"/>
        </a:p>
      </dgm:t>
    </dgm:pt>
    <dgm:pt modelId="{A5C94549-B239-477F-BD09-2F1019E3AAC8}" type="sibTrans" cxnId="{6CBA0897-09B4-467C-914E-3A71B9694162}">
      <dgm:prSet/>
      <dgm:spPr/>
      <dgm:t>
        <a:bodyPr/>
        <a:lstStyle/>
        <a:p>
          <a:endParaRPr lang="en-US"/>
        </a:p>
      </dgm:t>
    </dgm:pt>
    <dgm:pt modelId="{668CFBDA-FE13-4EF9-A5C8-29F665B220E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Stream Count values with No streams were misrepresented</a:t>
          </a:r>
        </a:p>
      </dgm:t>
    </dgm:pt>
    <dgm:pt modelId="{51533331-681A-4710-9965-16C3D033AA8B}" type="parTrans" cxnId="{0ACDAF8E-A103-42D6-9BB6-6055B04B9090}">
      <dgm:prSet/>
      <dgm:spPr/>
      <dgm:t>
        <a:bodyPr/>
        <a:lstStyle/>
        <a:p>
          <a:endParaRPr lang="en-US"/>
        </a:p>
      </dgm:t>
    </dgm:pt>
    <dgm:pt modelId="{5D51E5F6-ACC4-4B97-953D-C7E245840264}" type="sibTrans" cxnId="{0ACDAF8E-A103-42D6-9BB6-6055B04B9090}">
      <dgm:prSet/>
      <dgm:spPr/>
      <dgm:t>
        <a:bodyPr/>
        <a:lstStyle/>
        <a:p>
          <a:endParaRPr lang="en-US"/>
        </a:p>
      </dgm:t>
    </dgm:pt>
    <dgm:pt modelId="{42B6CBF8-81F3-4307-A5D9-85E1326149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SQLite database</a:t>
          </a:r>
        </a:p>
      </dgm:t>
    </dgm:pt>
    <dgm:pt modelId="{C9E2DEAE-05E0-4664-95E3-AADD59411FE2}" type="parTrans" cxnId="{00B5E8E7-F3C9-4932-A898-EE87AE10C39C}">
      <dgm:prSet/>
      <dgm:spPr/>
      <dgm:t>
        <a:bodyPr/>
        <a:lstStyle/>
        <a:p>
          <a:endParaRPr lang="en-US"/>
        </a:p>
      </dgm:t>
    </dgm:pt>
    <dgm:pt modelId="{E340D369-5DCC-4C17-918D-2645EDB980C9}" type="sibTrans" cxnId="{00B5E8E7-F3C9-4932-A898-EE87AE10C39C}">
      <dgm:prSet/>
      <dgm:spPr/>
      <dgm:t>
        <a:bodyPr/>
        <a:lstStyle/>
        <a:p>
          <a:endParaRPr lang="en-US"/>
        </a:p>
      </dgm:t>
    </dgm:pt>
    <dgm:pt modelId="{EC750DC5-E58E-4DCF-854C-000ABA8E61F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I</a:t>
          </a:r>
          <a:r>
            <a:rPr lang="en-US" sz="1200" b="0" i="0" dirty="0"/>
            <a:t>mport data from a CSV file into an SQLite database and use Pandas to query the data stored in the database.</a:t>
          </a:r>
          <a:endParaRPr lang="en-US" sz="1200" dirty="0"/>
        </a:p>
      </dgm:t>
    </dgm:pt>
    <dgm:pt modelId="{162A0948-6724-4A9F-AA84-DB219372DE7F}" type="parTrans" cxnId="{E053FBE7-F108-4BF7-BE60-D170341CA091}">
      <dgm:prSet/>
      <dgm:spPr/>
      <dgm:t>
        <a:bodyPr/>
        <a:lstStyle/>
        <a:p>
          <a:endParaRPr lang="en-US"/>
        </a:p>
      </dgm:t>
    </dgm:pt>
    <dgm:pt modelId="{BC2FE166-83D2-476C-A88A-1AD29F7CB159}" type="sibTrans" cxnId="{E053FBE7-F108-4BF7-BE60-D170341CA091}">
      <dgm:prSet/>
      <dgm:spPr/>
      <dgm:t>
        <a:bodyPr/>
        <a:lstStyle/>
        <a:p>
          <a:endParaRPr lang="en-US"/>
        </a:p>
      </dgm:t>
    </dgm:pt>
    <dgm:pt modelId="{2D72449F-DD3D-460C-B36D-6810C836220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Read info to a DataFrame </a:t>
          </a:r>
        </a:p>
      </dgm:t>
    </dgm:pt>
    <dgm:pt modelId="{A866D5EA-C140-4422-8E13-798D0BF546A5}" type="parTrans" cxnId="{7C886A68-F0F1-4952-A792-C9DEF7F03910}">
      <dgm:prSet/>
      <dgm:spPr/>
      <dgm:t>
        <a:bodyPr/>
        <a:lstStyle/>
        <a:p>
          <a:endParaRPr lang="en-US"/>
        </a:p>
      </dgm:t>
    </dgm:pt>
    <dgm:pt modelId="{4630AB19-F799-4287-909F-E11AA0EE13D6}" type="sibTrans" cxnId="{7C886A68-F0F1-4952-A792-C9DEF7F03910}">
      <dgm:prSet/>
      <dgm:spPr/>
      <dgm:t>
        <a:bodyPr/>
        <a:lstStyle/>
        <a:p>
          <a:endParaRPr lang="en-US"/>
        </a:p>
      </dgm:t>
    </dgm:pt>
    <dgm:pt modelId="{96D3D252-5E85-4773-9815-C435D9D89A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Pre-processing </a:t>
          </a:r>
        </a:p>
      </dgm:t>
    </dgm:pt>
    <dgm:pt modelId="{91BBA7EC-E9BF-4A15-8C2F-1E1436891A75}" type="parTrans" cxnId="{B568CB1D-F6F2-41DA-B71E-F0CBA6DA11CF}">
      <dgm:prSet/>
      <dgm:spPr/>
      <dgm:t>
        <a:bodyPr/>
        <a:lstStyle/>
        <a:p>
          <a:endParaRPr lang="en-US"/>
        </a:p>
      </dgm:t>
    </dgm:pt>
    <dgm:pt modelId="{3CBAE0E6-186F-4F0D-BA84-34BC146725CB}" type="sibTrans" cxnId="{B568CB1D-F6F2-41DA-B71E-F0CBA6DA11CF}">
      <dgm:prSet/>
      <dgm:spPr/>
      <dgm:t>
        <a:bodyPr/>
        <a:lstStyle/>
        <a:p>
          <a:endParaRPr lang="en-US"/>
        </a:p>
      </dgm:t>
    </dgm:pt>
    <dgm:pt modelId="{0CA8B8A9-1ACE-46E5-B36A-DE6DF29FF55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Converted the datatypes (Float and int)</a:t>
          </a:r>
        </a:p>
      </dgm:t>
    </dgm:pt>
    <dgm:pt modelId="{760E0F79-4C8A-4F12-8EDF-07B362105365}" type="parTrans" cxnId="{0BC27B7E-ED7C-4E4F-AC3F-72EA96924AA6}">
      <dgm:prSet/>
      <dgm:spPr/>
      <dgm:t>
        <a:bodyPr/>
        <a:lstStyle/>
        <a:p>
          <a:endParaRPr lang="en-US"/>
        </a:p>
      </dgm:t>
    </dgm:pt>
    <dgm:pt modelId="{2C6347C9-DA1A-45B7-B915-FBEE5C1A76B2}" type="sibTrans" cxnId="{0BC27B7E-ED7C-4E4F-AC3F-72EA96924AA6}">
      <dgm:prSet/>
      <dgm:spPr/>
      <dgm:t>
        <a:bodyPr/>
        <a:lstStyle/>
        <a:p>
          <a:endParaRPr lang="en-US"/>
        </a:p>
      </dgm:t>
    </dgm:pt>
    <dgm:pt modelId="{1402839E-7AA7-4AB1-B229-4BF0F88C048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Calculated the months since release of the album</a:t>
          </a:r>
        </a:p>
      </dgm:t>
    </dgm:pt>
    <dgm:pt modelId="{5AF29354-D67B-4450-970A-C4BB0928D59F}" type="parTrans" cxnId="{BC314FA1-BE06-4D18-A809-2B9220471EF0}">
      <dgm:prSet/>
      <dgm:spPr/>
      <dgm:t>
        <a:bodyPr/>
        <a:lstStyle/>
        <a:p>
          <a:endParaRPr lang="en-US"/>
        </a:p>
      </dgm:t>
    </dgm:pt>
    <dgm:pt modelId="{F4429DE1-ED14-453D-9A23-ED19C3A7AA31}" type="sibTrans" cxnId="{BC314FA1-BE06-4D18-A809-2B9220471EF0}">
      <dgm:prSet/>
      <dgm:spPr/>
      <dgm:t>
        <a:bodyPr/>
        <a:lstStyle/>
        <a:p>
          <a:endParaRPr lang="en-US"/>
        </a:p>
      </dgm:t>
    </dgm:pt>
    <dgm:pt modelId="{5C4ABD23-30FC-4DBD-9F05-00637F7BBFC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Converted the duration from milliseconds to Seconds</a:t>
          </a:r>
        </a:p>
      </dgm:t>
    </dgm:pt>
    <dgm:pt modelId="{992EE057-B752-411F-91BB-9FA340C9B5FA}" type="parTrans" cxnId="{74730E91-C341-4148-AAF0-15207444EA27}">
      <dgm:prSet/>
      <dgm:spPr/>
      <dgm:t>
        <a:bodyPr/>
        <a:lstStyle/>
        <a:p>
          <a:endParaRPr lang="en-US"/>
        </a:p>
      </dgm:t>
    </dgm:pt>
    <dgm:pt modelId="{67ABE2C3-E03E-4F64-98A1-C1C55ACE2736}" type="sibTrans" cxnId="{74730E91-C341-4148-AAF0-15207444EA27}">
      <dgm:prSet/>
      <dgm:spPr/>
      <dgm:t>
        <a:bodyPr/>
        <a:lstStyle/>
        <a:p>
          <a:endParaRPr lang="en-US"/>
        </a:p>
      </dgm:t>
    </dgm:pt>
    <dgm:pt modelId="{A27CD397-623C-45AC-97F4-A510E34066A5}" type="pres">
      <dgm:prSet presAssocID="{05EE131A-2085-4045-812B-6AA7B8113537}" presName="root" presStyleCnt="0">
        <dgm:presLayoutVars>
          <dgm:dir/>
          <dgm:resizeHandles val="exact"/>
        </dgm:presLayoutVars>
      </dgm:prSet>
      <dgm:spPr/>
    </dgm:pt>
    <dgm:pt modelId="{708CB554-E57D-42C0-935F-09A0349A4F27}" type="pres">
      <dgm:prSet presAssocID="{4C7F352D-E322-415F-A026-BEB7F6712316}" presName="compNode" presStyleCnt="0"/>
      <dgm:spPr/>
    </dgm:pt>
    <dgm:pt modelId="{7F15D1F3-AE82-4709-AF75-45124175074C}" type="pres">
      <dgm:prSet presAssocID="{4C7F352D-E322-415F-A026-BEB7F6712316}" presName="bgRect" presStyleLbl="bgShp" presStyleIdx="0" presStyleCnt="3"/>
      <dgm:spPr/>
    </dgm:pt>
    <dgm:pt modelId="{66956033-5AE6-4A4A-B0B0-A5311341703E}" type="pres">
      <dgm:prSet presAssocID="{4C7F352D-E322-415F-A026-BEB7F671231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8FF7078A-7642-4275-BF7C-F70DB1DBC321}" type="pres">
      <dgm:prSet presAssocID="{4C7F352D-E322-415F-A026-BEB7F6712316}" presName="spaceRect" presStyleCnt="0"/>
      <dgm:spPr/>
    </dgm:pt>
    <dgm:pt modelId="{93E3E25C-B3A6-44EF-9540-5BCBAFBD4781}" type="pres">
      <dgm:prSet presAssocID="{4C7F352D-E322-415F-A026-BEB7F6712316}" presName="parTx" presStyleLbl="revTx" presStyleIdx="0" presStyleCnt="6" custLinFactNeighborX="-5737" custLinFactNeighborY="1336">
        <dgm:presLayoutVars>
          <dgm:chMax val="0"/>
          <dgm:chPref val="0"/>
        </dgm:presLayoutVars>
      </dgm:prSet>
      <dgm:spPr/>
    </dgm:pt>
    <dgm:pt modelId="{DA6D25A3-DE97-47AA-BFBA-3F8C2010BC24}" type="pres">
      <dgm:prSet presAssocID="{4C7F352D-E322-415F-A026-BEB7F6712316}" presName="desTx" presStyleLbl="revTx" presStyleIdx="1" presStyleCnt="6" custScaleX="104062" custLinFactNeighborX="-3885" custLinFactNeighborY="1336">
        <dgm:presLayoutVars/>
      </dgm:prSet>
      <dgm:spPr/>
    </dgm:pt>
    <dgm:pt modelId="{8F592CC6-8D34-4574-8AD8-6D4BEF4FC1CB}" type="pres">
      <dgm:prSet presAssocID="{27B9E736-57C2-4D6E-91A4-9E97C476F8F9}" presName="sibTrans" presStyleCnt="0"/>
      <dgm:spPr/>
    </dgm:pt>
    <dgm:pt modelId="{65BD2B9F-DEEA-4D31-AF5B-458A849A86C3}" type="pres">
      <dgm:prSet presAssocID="{42B6CBF8-81F3-4307-A5D9-85E13261492B}" presName="compNode" presStyleCnt="0"/>
      <dgm:spPr/>
    </dgm:pt>
    <dgm:pt modelId="{CBB61AF3-588B-48E5-8421-3AFE9FEB3FE0}" type="pres">
      <dgm:prSet presAssocID="{42B6CBF8-81F3-4307-A5D9-85E13261492B}" presName="bgRect" presStyleLbl="bgShp" presStyleIdx="1" presStyleCnt="3"/>
      <dgm:spPr/>
    </dgm:pt>
    <dgm:pt modelId="{77034DE1-E01F-4B91-BF0A-535F15B303D5}" type="pres">
      <dgm:prSet presAssocID="{42B6CBF8-81F3-4307-A5D9-85E13261492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nda"/>
        </a:ext>
      </dgm:extLst>
    </dgm:pt>
    <dgm:pt modelId="{A784323C-82A1-412A-B90F-8BBCB060257B}" type="pres">
      <dgm:prSet presAssocID="{42B6CBF8-81F3-4307-A5D9-85E13261492B}" presName="spaceRect" presStyleCnt="0"/>
      <dgm:spPr/>
    </dgm:pt>
    <dgm:pt modelId="{63ABE273-11A5-4510-A5E4-D1FAB01C137D}" type="pres">
      <dgm:prSet presAssocID="{42B6CBF8-81F3-4307-A5D9-85E13261492B}" presName="parTx" presStyleLbl="revTx" presStyleIdx="2" presStyleCnt="6" custLinFactNeighborX="-5737" custLinFactNeighborY="-2357">
        <dgm:presLayoutVars>
          <dgm:chMax val="0"/>
          <dgm:chPref val="0"/>
        </dgm:presLayoutVars>
      </dgm:prSet>
      <dgm:spPr/>
    </dgm:pt>
    <dgm:pt modelId="{33846054-8274-4433-B6C7-8D784B009E53}" type="pres">
      <dgm:prSet presAssocID="{42B6CBF8-81F3-4307-A5D9-85E13261492B}" presName="desTx" presStyleLbl="revTx" presStyleIdx="3" presStyleCnt="6" custScaleX="109608" custLinFactNeighborX="-5550" custLinFactNeighborY="-2357">
        <dgm:presLayoutVars/>
      </dgm:prSet>
      <dgm:spPr/>
    </dgm:pt>
    <dgm:pt modelId="{453E9727-D134-43DF-8883-BFBA018B6D1D}" type="pres">
      <dgm:prSet presAssocID="{E340D369-5DCC-4C17-918D-2645EDB980C9}" presName="sibTrans" presStyleCnt="0"/>
      <dgm:spPr/>
    </dgm:pt>
    <dgm:pt modelId="{2F686272-CC50-4C6D-889D-8732772D87FB}" type="pres">
      <dgm:prSet presAssocID="{96D3D252-5E85-4773-9815-C435D9D89A19}" presName="compNode" presStyleCnt="0"/>
      <dgm:spPr/>
    </dgm:pt>
    <dgm:pt modelId="{EA02C644-6276-491C-828F-FBA7DEC024C0}" type="pres">
      <dgm:prSet presAssocID="{96D3D252-5E85-4773-9815-C435D9D89A19}" presName="bgRect" presStyleLbl="bgShp" presStyleIdx="2" presStyleCnt="3"/>
      <dgm:spPr/>
    </dgm:pt>
    <dgm:pt modelId="{5786BAD2-96D9-4C85-A3CC-FD88EFE83B39}" type="pres">
      <dgm:prSet presAssocID="{96D3D252-5E85-4773-9815-C435D9D89A1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8F02675-A85E-4D02-9977-43843381DA51}" type="pres">
      <dgm:prSet presAssocID="{96D3D252-5E85-4773-9815-C435D9D89A19}" presName="spaceRect" presStyleCnt="0"/>
      <dgm:spPr/>
    </dgm:pt>
    <dgm:pt modelId="{90491AFD-8071-454F-A4CD-899EF287DE82}" type="pres">
      <dgm:prSet presAssocID="{96D3D252-5E85-4773-9815-C435D9D89A19}" presName="parTx" presStyleLbl="revTx" presStyleIdx="4" presStyleCnt="6" custLinFactNeighborX="-5737" custLinFactNeighborY="4063">
        <dgm:presLayoutVars>
          <dgm:chMax val="0"/>
          <dgm:chPref val="0"/>
        </dgm:presLayoutVars>
      </dgm:prSet>
      <dgm:spPr/>
    </dgm:pt>
    <dgm:pt modelId="{A0ECCF5A-6702-4001-AF89-F359798BA49F}" type="pres">
      <dgm:prSet presAssocID="{96D3D252-5E85-4773-9815-C435D9D89A19}" presName="desTx" presStyleLbl="revTx" presStyleIdx="5" presStyleCnt="6" custScaleX="116261" custLinFactNeighborX="-4017" custLinFactNeighborY="4063">
        <dgm:presLayoutVars/>
      </dgm:prSet>
      <dgm:spPr/>
    </dgm:pt>
  </dgm:ptLst>
  <dgm:cxnLst>
    <dgm:cxn modelId="{E9C82701-AB8B-E04D-A4DC-E7899D7BB037}" type="presOf" srcId="{3B148704-86CE-4FC9-A7AA-E94F0A799D07}" destId="{DA6D25A3-DE97-47AA-BFBA-3F8C2010BC24}" srcOrd="0" destOrd="0" presId="urn:microsoft.com/office/officeart/2018/2/layout/IconVerticalSolidList"/>
    <dgm:cxn modelId="{103A9C02-6582-1741-B040-F240AD69925E}" type="presOf" srcId="{5C4ABD23-30FC-4DBD-9F05-00637F7BBFC7}" destId="{A0ECCF5A-6702-4001-AF89-F359798BA49F}" srcOrd="0" destOrd="2" presId="urn:microsoft.com/office/officeart/2018/2/layout/IconVerticalSolidList"/>
    <dgm:cxn modelId="{342E0C15-6BB4-CC47-A593-7FA00220953F}" type="presOf" srcId="{42B6CBF8-81F3-4307-A5D9-85E13261492B}" destId="{63ABE273-11A5-4510-A5E4-D1FAB01C137D}" srcOrd="0" destOrd="0" presId="urn:microsoft.com/office/officeart/2018/2/layout/IconVerticalSolidList"/>
    <dgm:cxn modelId="{B568CB1D-F6F2-41DA-B71E-F0CBA6DA11CF}" srcId="{05EE131A-2085-4045-812B-6AA7B8113537}" destId="{96D3D252-5E85-4773-9815-C435D9D89A19}" srcOrd="2" destOrd="0" parTransId="{91BBA7EC-E9BF-4A15-8C2F-1E1436891A75}" sibTransId="{3CBAE0E6-186F-4F0D-BA84-34BC146725CB}"/>
    <dgm:cxn modelId="{3BEA1B1F-E3C0-D04F-A730-A0729BF4C884}" type="presOf" srcId="{2D72449F-DD3D-460C-B36D-6810C8362200}" destId="{33846054-8274-4433-B6C7-8D784B009E53}" srcOrd="0" destOrd="1" presId="urn:microsoft.com/office/officeart/2018/2/layout/IconVerticalSolidList"/>
    <dgm:cxn modelId="{B07D6147-60FB-4D54-B0D4-1359AA5BF03E}" srcId="{05EE131A-2085-4045-812B-6AA7B8113537}" destId="{4C7F352D-E322-415F-A026-BEB7F6712316}" srcOrd="0" destOrd="0" parTransId="{CD405DAB-E747-4B4A-9AC6-ACA4115177D7}" sibTransId="{27B9E736-57C2-4D6E-91A4-9E97C476F8F9}"/>
    <dgm:cxn modelId="{7C886A68-F0F1-4952-A792-C9DEF7F03910}" srcId="{42B6CBF8-81F3-4307-A5D9-85E13261492B}" destId="{2D72449F-DD3D-460C-B36D-6810C8362200}" srcOrd="1" destOrd="0" parTransId="{A866D5EA-C140-4422-8E13-798D0BF546A5}" sibTransId="{4630AB19-F799-4287-909F-E11AA0EE13D6}"/>
    <dgm:cxn modelId="{16764A7B-F1CC-7946-B7E8-468E27DAA2AE}" type="presOf" srcId="{0CA8B8A9-1ACE-46E5-B36A-DE6DF29FF557}" destId="{A0ECCF5A-6702-4001-AF89-F359798BA49F}" srcOrd="0" destOrd="0" presId="urn:microsoft.com/office/officeart/2018/2/layout/IconVerticalSolidList"/>
    <dgm:cxn modelId="{0BC27B7E-ED7C-4E4F-AC3F-72EA96924AA6}" srcId="{96D3D252-5E85-4773-9815-C435D9D89A19}" destId="{0CA8B8A9-1ACE-46E5-B36A-DE6DF29FF557}" srcOrd="0" destOrd="0" parTransId="{760E0F79-4C8A-4F12-8EDF-07B362105365}" sibTransId="{2C6347C9-DA1A-45B7-B915-FBEE5C1A76B2}"/>
    <dgm:cxn modelId="{FD5EBA8B-B5B2-5242-ACED-E50C9914F79B}" type="presOf" srcId="{05EE131A-2085-4045-812B-6AA7B8113537}" destId="{A27CD397-623C-45AC-97F4-A510E34066A5}" srcOrd="0" destOrd="0" presId="urn:microsoft.com/office/officeart/2018/2/layout/IconVerticalSolidList"/>
    <dgm:cxn modelId="{0ACDAF8E-A103-42D6-9BB6-6055B04B9090}" srcId="{4C7F352D-E322-415F-A026-BEB7F6712316}" destId="{668CFBDA-FE13-4EF9-A5C8-29F665B220E0}" srcOrd="1" destOrd="0" parTransId="{51533331-681A-4710-9965-16C3D033AA8B}" sibTransId="{5D51E5F6-ACC4-4B97-953D-C7E245840264}"/>
    <dgm:cxn modelId="{12365F8F-7CEE-F74C-AFF1-17DB5E15976C}" type="presOf" srcId="{668CFBDA-FE13-4EF9-A5C8-29F665B220E0}" destId="{DA6D25A3-DE97-47AA-BFBA-3F8C2010BC24}" srcOrd="0" destOrd="1" presId="urn:microsoft.com/office/officeart/2018/2/layout/IconVerticalSolidList"/>
    <dgm:cxn modelId="{74730E91-C341-4148-AAF0-15207444EA27}" srcId="{96D3D252-5E85-4773-9815-C435D9D89A19}" destId="{5C4ABD23-30FC-4DBD-9F05-00637F7BBFC7}" srcOrd="2" destOrd="0" parTransId="{992EE057-B752-411F-91BB-9FA340C9B5FA}" sibTransId="{67ABE2C3-E03E-4F64-98A1-C1C55ACE2736}"/>
    <dgm:cxn modelId="{6CBA0897-09B4-467C-914E-3A71B9694162}" srcId="{4C7F352D-E322-415F-A026-BEB7F6712316}" destId="{3B148704-86CE-4FC9-A7AA-E94F0A799D07}" srcOrd="0" destOrd="0" parTransId="{094D3E94-99A2-4906-943B-2F9FB789C1FD}" sibTransId="{A5C94549-B239-477F-BD09-2F1019E3AAC8}"/>
    <dgm:cxn modelId="{BC314FA1-BE06-4D18-A809-2B9220471EF0}" srcId="{96D3D252-5E85-4773-9815-C435D9D89A19}" destId="{1402839E-7AA7-4AB1-B229-4BF0F88C0486}" srcOrd="1" destOrd="0" parTransId="{5AF29354-D67B-4450-970A-C4BB0928D59F}" sibTransId="{F4429DE1-ED14-453D-9A23-ED19C3A7AA31}"/>
    <dgm:cxn modelId="{7902EBA4-C13D-9642-8B30-069DD14A8D5C}" type="presOf" srcId="{1402839E-7AA7-4AB1-B229-4BF0F88C0486}" destId="{A0ECCF5A-6702-4001-AF89-F359798BA49F}" srcOrd="0" destOrd="1" presId="urn:microsoft.com/office/officeart/2018/2/layout/IconVerticalSolidList"/>
    <dgm:cxn modelId="{5AAAAAA9-DFE3-D240-B111-42407F9728B2}" type="presOf" srcId="{96D3D252-5E85-4773-9815-C435D9D89A19}" destId="{90491AFD-8071-454F-A4CD-899EF287DE82}" srcOrd="0" destOrd="0" presId="urn:microsoft.com/office/officeart/2018/2/layout/IconVerticalSolidList"/>
    <dgm:cxn modelId="{688AFCB8-C9E5-2746-ABFD-A0173E7CBE47}" type="presOf" srcId="{4C7F352D-E322-415F-A026-BEB7F6712316}" destId="{93E3E25C-B3A6-44EF-9540-5BCBAFBD4781}" srcOrd="0" destOrd="0" presId="urn:microsoft.com/office/officeart/2018/2/layout/IconVerticalSolidList"/>
    <dgm:cxn modelId="{00B5E8E7-F3C9-4932-A898-EE87AE10C39C}" srcId="{05EE131A-2085-4045-812B-6AA7B8113537}" destId="{42B6CBF8-81F3-4307-A5D9-85E13261492B}" srcOrd="1" destOrd="0" parTransId="{C9E2DEAE-05E0-4664-95E3-AADD59411FE2}" sibTransId="{E340D369-5DCC-4C17-918D-2645EDB980C9}"/>
    <dgm:cxn modelId="{E053FBE7-F108-4BF7-BE60-D170341CA091}" srcId="{42B6CBF8-81F3-4307-A5D9-85E13261492B}" destId="{EC750DC5-E58E-4DCF-854C-000ABA8E61FC}" srcOrd="0" destOrd="0" parTransId="{162A0948-6724-4A9F-AA84-DB219372DE7F}" sibTransId="{BC2FE166-83D2-476C-A88A-1AD29F7CB159}"/>
    <dgm:cxn modelId="{EA056AEA-6288-C64C-8B75-4C57C4F51160}" type="presOf" srcId="{EC750DC5-E58E-4DCF-854C-000ABA8E61FC}" destId="{33846054-8274-4433-B6C7-8D784B009E53}" srcOrd="0" destOrd="0" presId="urn:microsoft.com/office/officeart/2018/2/layout/IconVerticalSolidList"/>
    <dgm:cxn modelId="{9DDE76A8-91A3-7946-B91E-FD715AF3BF93}" type="presParOf" srcId="{A27CD397-623C-45AC-97F4-A510E34066A5}" destId="{708CB554-E57D-42C0-935F-09A0349A4F27}" srcOrd="0" destOrd="0" presId="urn:microsoft.com/office/officeart/2018/2/layout/IconVerticalSolidList"/>
    <dgm:cxn modelId="{DEB62E2F-FB0F-E341-B83E-689B3CFFE188}" type="presParOf" srcId="{708CB554-E57D-42C0-935F-09A0349A4F27}" destId="{7F15D1F3-AE82-4709-AF75-45124175074C}" srcOrd="0" destOrd="0" presId="urn:microsoft.com/office/officeart/2018/2/layout/IconVerticalSolidList"/>
    <dgm:cxn modelId="{90AE04A4-CA3E-0349-B2AD-25CE837966E9}" type="presParOf" srcId="{708CB554-E57D-42C0-935F-09A0349A4F27}" destId="{66956033-5AE6-4A4A-B0B0-A5311341703E}" srcOrd="1" destOrd="0" presId="urn:microsoft.com/office/officeart/2018/2/layout/IconVerticalSolidList"/>
    <dgm:cxn modelId="{82DD433A-1348-9043-8FFB-CC4BD6C58991}" type="presParOf" srcId="{708CB554-E57D-42C0-935F-09A0349A4F27}" destId="{8FF7078A-7642-4275-BF7C-F70DB1DBC321}" srcOrd="2" destOrd="0" presId="urn:microsoft.com/office/officeart/2018/2/layout/IconVerticalSolidList"/>
    <dgm:cxn modelId="{29454DD5-85AB-A04C-8406-B4C7C27A9695}" type="presParOf" srcId="{708CB554-E57D-42C0-935F-09A0349A4F27}" destId="{93E3E25C-B3A6-44EF-9540-5BCBAFBD4781}" srcOrd="3" destOrd="0" presId="urn:microsoft.com/office/officeart/2018/2/layout/IconVerticalSolidList"/>
    <dgm:cxn modelId="{B88B293A-F781-A242-A8BB-8FAE4138010D}" type="presParOf" srcId="{708CB554-E57D-42C0-935F-09A0349A4F27}" destId="{DA6D25A3-DE97-47AA-BFBA-3F8C2010BC24}" srcOrd="4" destOrd="0" presId="urn:microsoft.com/office/officeart/2018/2/layout/IconVerticalSolidList"/>
    <dgm:cxn modelId="{1235A687-D70D-EF46-BE6D-AC24714DD772}" type="presParOf" srcId="{A27CD397-623C-45AC-97F4-A510E34066A5}" destId="{8F592CC6-8D34-4574-8AD8-6D4BEF4FC1CB}" srcOrd="1" destOrd="0" presId="urn:microsoft.com/office/officeart/2018/2/layout/IconVerticalSolidList"/>
    <dgm:cxn modelId="{71CFFD30-A440-2749-AFDB-698052718B87}" type="presParOf" srcId="{A27CD397-623C-45AC-97F4-A510E34066A5}" destId="{65BD2B9F-DEEA-4D31-AF5B-458A849A86C3}" srcOrd="2" destOrd="0" presId="urn:microsoft.com/office/officeart/2018/2/layout/IconVerticalSolidList"/>
    <dgm:cxn modelId="{BB085CDB-298A-E24F-93B2-0077A74BE6F2}" type="presParOf" srcId="{65BD2B9F-DEEA-4D31-AF5B-458A849A86C3}" destId="{CBB61AF3-588B-48E5-8421-3AFE9FEB3FE0}" srcOrd="0" destOrd="0" presId="urn:microsoft.com/office/officeart/2018/2/layout/IconVerticalSolidList"/>
    <dgm:cxn modelId="{7455399D-98A0-6047-8613-A3832F29BA3D}" type="presParOf" srcId="{65BD2B9F-DEEA-4D31-AF5B-458A849A86C3}" destId="{77034DE1-E01F-4B91-BF0A-535F15B303D5}" srcOrd="1" destOrd="0" presId="urn:microsoft.com/office/officeart/2018/2/layout/IconVerticalSolidList"/>
    <dgm:cxn modelId="{7E82D8B6-ECE4-DD4D-B640-9345BBA8267A}" type="presParOf" srcId="{65BD2B9F-DEEA-4D31-AF5B-458A849A86C3}" destId="{A784323C-82A1-412A-B90F-8BBCB060257B}" srcOrd="2" destOrd="0" presId="urn:microsoft.com/office/officeart/2018/2/layout/IconVerticalSolidList"/>
    <dgm:cxn modelId="{99DBAD30-0E60-3842-A04D-7EF01D65B586}" type="presParOf" srcId="{65BD2B9F-DEEA-4D31-AF5B-458A849A86C3}" destId="{63ABE273-11A5-4510-A5E4-D1FAB01C137D}" srcOrd="3" destOrd="0" presId="urn:microsoft.com/office/officeart/2018/2/layout/IconVerticalSolidList"/>
    <dgm:cxn modelId="{09DB3DE2-DE1E-2D46-912D-0C0C5F335F29}" type="presParOf" srcId="{65BD2B9F-DEEA-4D31-AF5B-458A849A86C3}" destId="{33846054-8274-4433-B6C7-8D784B009E53}" srcOrd="4" destOrd="0" presId="urn:microsoft.com/office/officeart/2018/2/layout/IconVerticalSolidList"/>
    <dgm:cxn modelId="{EF97D311-C41E-8D49-8885-E4845C433299}" type="presParOf" srcId="{A27CD397-623C-45AC-97F4-A510E34066A5}" destId="{453E9727-D134-43DF-8883-BFBA018B6D1D}" srcOrd="3" destOrd="0" presId="urn:microsoft.com/office/officeart/2018/2/layout/IconVerticalSolidList"/>
    <dgm:cxn modelId="{144F57D7-4ED5-7C48-A3F8-971D80800674}" type="presParOf" srcId="{A27CD397-623C-45AC-97F4-A510E34066A5}" destId="{2F686272-CC50-4C6D-889D-8732772D87FB}" srcOrd="4" destOrd="0" presId="urn:microsoft.com/office/officeart/2018/2/layout/IconVerticalSolidList"/>
    <dgm:cxn modelId="{51A77B58-8F74-724E-89EC-40EC7C80AB5F}" type="presParOf" srcId="{2F686272-CC50-4C6D-889D-8732772D87FB}" destId="{EA02C644-6276-491C-828F-FBA7DEC024C0}" srcOrd="0" destOrd="0" presId="urn:microsoft.com/office/officeart/2018/2/layout/IconVerticalSolidList"/>
    <dgm:cxn modelId="{401E9A6B-B2E0-8B45-9E48-C2DD699E8A75}" type="presParOf" srcId="{2F686272-CC50-4C6D-889D-8732772D87FB}" destId="{5786BAD2-96D9-4C85-A3CC-FD88EFE83B39}" srcOrd="1" destOrd="0" presId="urn:microsoft.com/office/officeart/2018/2/layout/IconVerticalSolidList"/>
    <dgm:cxn modelId="{6D3EDBD1-D826-E04C-9015-9FEC66B5BF39}" type="presParOf" srcId="{2F686272-CC50-4C6D-889D-8732772D87FB}" destId="{48F02675-A85E-4D02-9977-43843381DA51}" srcOrd="2" destOrd="0" presId="urn:microsoft.com/office/officeart/2018/2/layout/IconVerticalSolidList"/>
    <dgm:cxn modelId="{5BE6270F-B592-AF45-AF6A-3395A9638BDC}" type="presParOf" srcId="{2F686272-CC50-4C6D-889D-8732772D87FB}" destId="{90491AFD-8071-454F-A4CD-899EF287DE82}" srcOrd="3" destOrd="0" presId="urn:microsoft.com/office/officeart/2018/2/layout/IconVerticalSolidList"/>
    <dgm:cxn modelId="{C5C840BA-00CF-784D-A885-8239C1D51573}" type="presParOf" srcId="{2F686272-CC50-4C6D-889D-8732772D87FB}" destId="{A0ECCF5A-6702-4001-AF89-F359798BA49F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91B345-805B-6949-AAF4-725969CDEEE4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Kaggle -Spotify songs Data set</a:t>
          </a:r>
        </a:p>
      </dsp:txBody>
      <dsp:txXfrm>
        <a:off x="38234" y="38234"/>
        <a:ext cx="7529629" cy="1228933"/>
      </dsp:txXfrm>
    </dsp:sp>
    <dsp:sp modelId="{DE1C9473-1013-C54E-80C0-6A114AA0095D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Spotify API - Used Web scraping to extract the stream count </a:t>
          </a:r>
        </a:p>
      </dsp:txBody>
      <dsp:txXfrm>
        <a:off x="826903" y="1561202"/>
        <a:ext cx="7224611" cy="1228933"/>
      </dsp:txXfrm>
    </dsp:sp>
    <dsp:sp modelId="{D88AD336-6867-B64E-9BCB-B02816B175F7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Combined dataset used for analysis</a:t>
          </a:r>
        </a:p>
      </dsp:txBody>
      <dsp:txXfrm>
        <a:off x="1615573" y="3084170"/>
        <a:ext cx="7224611" cy="1228933"/>
      </dsp:txXfrm>
    </dsp:sp>
    <dsp:sp modelId="{1D6BBCFB-D6D2-A94B-BC23-96809769F8EB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FF023984-05A1-404D-9FF7-271E3B6F8A37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15D1F3-AE82-4709-AF75-45124175074C}">
      <dsp:nvSpPr>
        <dsp:cNvPr id="0" name=""/>
        <dsp:cNvSpPr/>
      </dsp:nvSpPr>
      <dsp:spPr>
        <a:xfrm>
          <a:off x="-94810" y="6320"/>
          <a:ext cx="6687402" cy="11357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56033-5AE6-4A4A-B0B0-A5311341703E}">
      <dsp:nvSpPr>
        <dsp:cNvPr id="0" name=""/>
        <dsp:cNvSpPr/>
      </dsp:nvSpPr>
      <dsp:spPr>
        <a:xfrm>
          <a:off x="248741" y="261854"/>
          <a:ext cx="624638" cy="6246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E3E25C-B3A6-44EF-9540-5BCBAFBD4781}">
      <dsp:nvSpPr>
        <dsp:cNvPr id="0" name=""/>
        <dsp:cNvSpPr/>
      </dsp:nvSpPr>
      <dsp:spPr>
        <a:xfrm>
          <a:off x="1044286" y="21493"/>
          <a:ext cx="3009330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 Cleaning </a:t>
          </a:r>
        </a:p>
      </dsp:txBody>
      <dsp:txXfrm>
        <a:off x="1044286" y="21493"/>
        <a:ext cx="3009330" cy="1135706"/>
      </dsp:txXfrm>
    </dsp:sp>
    <dsp:sp modelId="{DA6D25A3-DE97-47AA-BFBA-3F8C2010BC24}">
      <dsp:nvSpPr>
        <dsp:cNvPr id="0" name=""/>
        <dsp:cNvSpPr/>
      </dsp:nvSpPr>
      <dsp:spPr>
        <a:xfrm>
          <a:off x="4086422" y="21493"/>
          <a:ext cx="2459779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Identify null values, check them manually on Spotify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Stream Count values with No streams were misrepresented</a:t>
          </a:r>
        </a:p>
      </dsp:txBody>
      <dsp:txXfrm>
        <a:off x="4086422" y="21493"/>
        <a:ext cx="2459779" cy="1135706"/>
      </dsp:txXfrm>
    </dsp:sp>
    <dsp:sp modelId="{CBB61AF3-588B-48E5-8421-3AFE9FEB3FE0}">
      <dsp:nvSpPr>
        <dsp:cNvPr id="0" name=""/>
        <dsp:cNvSpPr/>
      </dsp:nvSpPr>
      <dsp:spPr>
        <a:xfrm>
          <a:off x="-94810" y="1425954"/>
          <a:ext cx="6687402" cy="11357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034DE1-E01F-4B91-BF0A-535F15B303D5}">
      <dsp:nvSpPr>
        <dsp:cNvPr id="0" name=""/>
        <dsp:cNvSpPr/>
      </dsp:nvSpPr>
      <dsp:spPr>
        <a:xfrm>
          <a:off x="248741" y="1681488"/>
          <a:ext cx="624638" cy="6246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ABE273-11A5-4510-A5E4-D1FAB01C137D}">
      <dsp:nvSpPr>
        <dsp:cNvPr id="0" name=""/>
        <dsp:cNvSpPr/>
      </dsp:nvSpPr>
      <dsp:spPr>
        <a:xfrm>
          <a:off x="1044286" y="1399185"/>
          <a:ext cx="3009330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SQLite database</a:t>
          </a:r>
        </a:p>
      </dsp:txBody>
      <dsp:txXfrm>
        <a:off x="1044286" y="1399185"/>
        <a:ext cx="3009330" cy="1135706"/>
      </dsp:txXfrm>
    </dsp:sp>
    <dsp:sp modelId="{33846054-8274-4433-B6C7-8D784B009E53}">
      <dsp:nvSpPr>
        <dsp:cNvPr id="0" name=""/>
        <dsp:cNvSpPr/>
      </dsp:nvSpPr>
      <dsp:spPr>
        <a:xfrm>
          <a:off x="3981518" y="1399185"/>
          <a:ext cx="2590874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</a:t>
          </a:r>
          <a:r>
            <a:rPr lang="en-US" sz="1200" b="0" i="0" kern="1200" dirty="0"/>
            <a:t>mport data from a CSV file into an SQLite database and use Pandas to query the data stored in the database.</a:t>
          </a:r>
          <a:endParaRPr lang="en-US" sz="1200" kern="1200" dirty="0"/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Read info to a DataFrame </a:t>
          </a:r>
        </a:p>
      </dsp:txBody>
      <dsp:txXfrm>
        <a:off x="3981518" y="1399185"/>
        <a:ext cx="2590874" cy="1135706"/>
      </dsp:txXfrm>
    </dsp:sp>
    <dsp:sp modelId="{EA02C644-6276-491C-828F-FBA7DEC024C0}">
      <dsp:nvSpPr>
        <dsp:cNvPr id="0" name=""/>
        <dsp:cNvSpPr/>
      </dsp:nvSpPr>
      <dsp:spPr>
        <a:xfrm>
          <a:off x="-94810" y="2845588"/>
          <a:ext cx="6687402" cy="11357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86BAD2-96D9-4C85-A3CC-FD88EFE83B39}">
      <dsp:nvSpPr>
        <dsp:cNvPr id="0" name=""/>
        <dsp:cNvSpPr/>
      </dsp:nvSpPr>
      <dsp:spPr>
        <a:xfrm>
          <a:off x="248741" y="3101122"/>
          <a:ext cx="624638" cy="6246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491AFD-8071-454F-A4CD-899EF287DE82}">
      <dsp:nvSpPr>
        <dsp:cNvPr id="0" name=""/>
        <dsp:cNvSpPr/>
      </dsp:nvSpPr>
      <dsp:spPr>
        <a:xfrm>
          <a:off x="1044286" y="2851909"/>
          <a:ext cx="3009330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Pre-processing </a:t>
          </a:r>
        </a:p>
      </dsp:txBody>
      <dsp:txXfrm>
        <a:off x="1044286" y="2851909"/>
        <a:ext cx="3009330" cy="1135706"/>
      </dsp:txXfrm>
    </dsp:sp>
    <dsp:sp modelId="{A0ECCF5A-6702-4001-AF89-F359798BA49F}">
      <dsp:nvSpPr>
        <dsp:cNvPr id="0" name=""/>
        <dsp:cNvSpPr/>
      </dsp:nvSpPr>
      <dsp:spPr>
        <a:xfrm>
          <a:off x="3939124" y="2851909"/>
          <a:ext cx="2748135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Converted the datatypes (Float and int)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Calculated the months since release of the album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Converted the duration from milliseconds to Seconds</a:t>
          </a:r>
        </a:p>
      </dsp:txBody>
      <dsp:txXfrm>
        <a:off x="3939124" y="2851909"/>
        <a:ext cx="2748135" cy="1135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12.jpeg>
</file>

<file path=ppt/media/image13.png>
</file>

<file path=ppt/media/image14.jpeg>
</file>

<file path=ppt/media/image15.jpg>
</file>

<file path=ppt/media/image16.jpeg>
</file>

<file path=ppt/media/image17.png>
</file>

<file path=ppt/media/image18.png>
</file>

<file path=ppt/media/image19.png>
</file>

<file path=ppt/media/image2.jpeg>
</file>

<file path=ppt/media/image20.jpe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F26C4A-EF8D-5645-9082-02EFAD6F5026}" type="datetimeFigureOut">
              <a:rPr lang="en-US" smtClean="0"/>
              <a:t>3/12/24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1A028F-4AC4-614E-B646-1A7BB49F2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94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62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43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goal is to use Machine Learning to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43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Effect these features will have on the Stream count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291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69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38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917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53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B43D-FF1C-E673-6661-A9ABB2344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C274E-8B4E-D659-998C-84C97592A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0513E-D216-8251-48A6-C7A669A6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2ABDD-1008-1C29-DF0F-5C80D2D7F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ABEF0-D44A-854B-271C-0655EF910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45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16C44-4DD4-551A-DA02-85572FD5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5F616-AFCF-257A-7626-31898F8665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B118F-0AB7-0330-62CA-92FDD69AC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98125-18D7-D08D-81EA-0CC6FEA14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3A6EE-1503-C9E9-D18D-6A026C8FC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38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975FFA-2F75-71FF-9F2F-00A1653F5C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2B8EF-47FC-E26D-DF9F-ECD58AFF2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37C5A-BBD5-B864-6EC2-CBAAF9EF5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555E0-0D4D-2608-B076-3E90BF029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45664-5CBA-2B19-6BC1-1E30131D6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87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10DB5-5984-B8A8-30E5-C1CFA019F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06B8A-DBF5-99FB-6CAC-B78D23F05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065FA-8745-F066-9F24-2A4037175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2DF21-070B-E4F8-5C4B-2A749C7F1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A0F91-B1CC-352D-9C5F-828314311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32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8A578-C573-26C7-D9E1-94436D1C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2D7C50-BDB2-4E11-0FC5-341A02820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8575-C5D5-78D7-5F9B-AA9947ED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E6707-236B-7C77-E3FD-311D00BFC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C3F16-6E96-0D6F-3E81-083D3C63E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6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952FF-6549-F29A-B37F-9EBA2D17B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B2EFC-BC43-DB50-A218-31C119671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D19D7-C0EB-E7BF-5A1B-516E979B1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CF1D5-97AF-3A69-02AA-8E1CA9DEB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7A3AF-BB19-9737-2D88-862496F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958B1E-0AC2-FAB9-78D0-02CD26C5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98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7A686-0BDD-6EC4-833A-990F780BA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184A3-4107-85C6-9200-51F142E20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E5A111-462C-1CC4-2B49-7B547D121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6FDBB5-734B-4FBE-3824-B58DA5909C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6C3C22-7710-8D36-3C91-24672AEAEE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5BAA10-5405-363D-6602-75C51CF0C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AD157C-7A0E-7C29-0864-875AA289D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C26A50-B212-6034-EF60-AB0CD8D5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60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41FE1-52AA-B14A-2328-B6B7E5A26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B15EC0-3999-55B0-FD13-8DF789872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515162-5C01-9E59-010F-656A6E3A0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AC1C7F-A361-50DC-B985-C30C94857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25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BF4E6D-E5F4-F0D6-96F6-CCF4CA2B5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DEFA0B-F72D-D7C6-3093-8584F0639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51D6A2-60C3-B93D-7223-108A232F9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986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E2378-FF6D-F12D-5A44-5C34BA99B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690B3-8F70-54B1-0087-0EA6B3AED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0D455-36DC-4E20-BBA4-4682F87F2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71470-D787-8D39-1A61-B45587BC6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369D7-ADD5-144C-E3CB-9DE0A802A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C6E09-B072-90DE-C650-486520153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0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7F6A1-0533-E42F-8FCF-AC9BE31BD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91AB41-6D5C-A97D-BAD6-BD7E6BB6FD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50948-BA78-4D15-F925-B2B8A74EC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6DCD3-6192-D384-82CA-EE16FF905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F1258-D48D-F346-E5B9-DC7AA03B9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15C111-3A31-983C-BFA4-06F902CC8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49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6B1612-4BF7-48F4-03D7-CEA7290DF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D5A48-78A7-EBCB-40ED-4C6E3CE1E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9EC24-76EE-14C1-2ED7-22B05CE0B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01950-3F48-9042-B883-9D7120550D1C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6A40F-0EFE-1735-EC15-55D7ABE49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9B9E2-C8C8-4F51-73B0-DC745FD046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44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spotify.com/documentation/web-api/reference/get-audio-feature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urple light on gadgets">
            <a:extLst>
              <a:ext uri="{FF2B5EF4-FFF2-40B4-BE49-F238E27FC236}">
                <a16:creationId xmlns:a16="http://schemas.microsoft.com/office/drawing/2014/main" id="{1F601BA0-F373-5C3C-C615-7B79F4A846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176"/>
                    </a14:imgEffect>
                  </a14:imgLayer>
                </a14:imgProps>
              </a:ext>
            </a:extLst>
          </a:blip>
          <a:srcRect t="2957" r="-1" b="1275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B1B36D-143A-287F-9062-1B586D744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3084" y="1594480"/>
            <a:ext cx="9144000" cy="2282576"/>
          </a:xfrm>
        </p:spPr>
        <p:txBody>
          <a:bodyPr>
            <a:normAutofit/>
          </a:bodyPr>
          <a:lstStyle/>
          <a:p>
            <a:r>
              <a:rPr lang="en-US" sz="5100" dirty="0">
                <a:solidFill>
                  <a:schemeClr val="bg1"/>
                </a:solidFill>
              </a:rPr>
              <a:t>Spotify Tracks</a:t>
            </a:r>
            <a:br>
              <a:rPr lang="en-US" sz="5100" dirty="0">
                <a:solidFill>
                  <a:schemeClr val="bg1"/>
                </a:solidFill>
              </a:rPr>
            </a:br>
            <a:r>
              <a:rPr lang="en-US" sz="3000" dirty="0">
                <a:solidFill>
                  <a:schemeClr val="bg1"/>
                </a:solidFill>
              </a:rPr>
              <a:t>A Data-Driven Approach to Predicting Music Streaming Popularity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14997B-EDD3-FF77-1CA2-26F8DE8D6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Team</a:t>
            </a:r>
          </a:p>
          <a:p>
            <a:r>
              <a:rPr lang="en-US" sz="2200" dirty="0">
                <a:solidFill>
                  <a:schemeClr val="bg1"/>
                </a:solidFill>
              </a:rPr>
              <a:t>Daniel </a:t>
            </a:r>
            <a:r>
              <a:rPr lang="en-US" sz="2200" dirty="0" err="1">
                <a:solidFill>
                  <a:schemeClr val="bg1"/>
                </a:solidFill>
              </a:rPr>
              <a:t>Kuffel</a:t>
            </a:r>
            <a:endParaRPr lang="en-US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</a:rPr>
              <a:t>Jesse Reeves</a:t>
            </a:r>
          </a:p>
          <a:p>
            <a:r>
              <a:rPr lang="en-US" sz="2200" dirty="0" err="1">
                <a:solidFill>
                  <a:schemeClr val="bg1"/>
                </a:solidFill>
              </a:rPr>
              <a:t>Supriya</a:t>
            </a:r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err="1">
                <a:solidFill>
                  <a:schemeClr val="bg1"/>
                </a:solidFill>
              </a:rPr>
              <a:t>Vadakkeveetil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239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EDC330-6359-7005-429F-C09B7130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Random Forest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06DDA4-927C-E0D0-02A9-D2FEAF75F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Supervised learning algorithm that uses decision trees.</a:t>
            </a:r>
          </a:p>
          <a:p>
            <a:r>
              <a:rPr lang="en-US" sz="2200" dirty="0"/>
              <a:t>Was able to handle the data the most accurately.</a:t>
            </a:r>
          </a:p>
          <a:p>
            <a:r>
              <a:rPr lang="en-US" sz="2200" dirty="0"/>
              <a:t>Prediction can be made on more variables more efficiently.</a:t>
            </a:r>
          </a:p>
          <a:p>
            <a:r>
              <a:rPr lang="en-US" sz="2200" dirty="0"/>
              <a:t>Final R^2: .779</a:t>
            </a:r>
          </a:p>
        </p:txBody>
      </p:sp>
      <p:pic>
        <p:nvPicPr>
          <p:cNvPr id="5" name="Content Placeholder 4" descr="A close-up of a game&#10;&#10;Description automatically generated">
            <a:extLst>
              <a:ext uri="{FF2B5EF4-FFF2-40B4-BE49-F238E27FC236}">
                <a16:creationId xmlns:a16="http://schemas.microsoft.com/office/drawing/2014/main" id="{2D96AC2A-4E34-EE24-B2C1-7531BBC209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56625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K Fold </a:t>
            </a:r>
          </a:p>
        </p:txBody>
      </p:sp>
      <p:sp>
        <p:nvSpPr>
          <p:cNvPr id="5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Metal tic-tac-toe game pieces">
            <a:extLst>
              <a:ext uri="{FF2B5EF4-FFF2-40B4-BE49-F238E27FC236}">
                <a16:creationId xmlns:a16="http://schemas.microsoft.com/office/drawing/2014/main" id="{B95177A0-2A69-3EB8-4CD2-37233CD61C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0" r="1917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7831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1D529D-9C76-2D30-2D58-08C1AED47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 dirty="0"/>
              <a:t>K-Fold Scores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3743B-429F-2A0F-8C54-22E69E26C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000" b="1" dirty="0"/>
              <a:t>K-Fold value:  5</a:t>
            </a:r>
          </a:p>
          <a:p>
            <a:pPr marL="0" indent="0">
              <a:buNone/>
            </a:pPr>
            <a:endParaRPr lang="en-US" sz="2000" b="1" dirty="0"/>
          </a:p>
          <a:p>
            <a:r>
              <a:rPr lang="en-US" sz="2000" b="1" dirty="0"/>
              <a:t>Cross Validation Scores:  .4822, .4609, .4641, .4768, .6878</a:t>
            </a:r>
          </a:p>
          <a:p>
            <a:pPr marL="0" indent="0">
              <a:buNone/>
            </a:pPr>
            <a:endParaRPr lang="en-US" sz="2000" b="1" dirty="0"/>
          </a:p>
          <a:p>
            <a:r>
              <a:rPr lang="en-US" sz="2000" b="1" dirty="0"/>
              <a:t>Average Score:  .5144</a:t>
            </a:r>
          </a:p>
          <a:p>
            <a:endParaRPr lang="en-US" sz="2000" b="1" dirty="0"/>
          </a:p>
          <a:p>
            <a:r>
              <a:rPr lang="en-US" sz="2000" b="1" dirty="0"/>
              <a:t>Equal to a coin toss.</a:t>
            </a:r>
          </a:p>
          <a:p>
            <a:pPr marL="0" indent="0">
              <a:buNone/>
            </a:pPr>
            <a:endParaRPr lang="en-US" sz="1200" dirty="0"/>
          </a:p>
        </p:txBody>
      </p:sp>
      <p:pic>
        <p:nvPicPr>
          <p:cNvPr id="5" name="Picture 4" descr="A green origami frog&#10;&#10;Description automatically generated">
            <a:extLst>
              <a:ext uri="{FF2B5EF4-FFF2-40B4-BE49-F238E27FC236}">
                <a16:creationId xmlns:a16="http://schemas.microsoft.com/office/drawing/2014/main" id="{8C8E0BFB-8DD5-4283-E2F1-26A935A947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10" r="2877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61989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dirty="0"/>
              <a:t>XG Boost </a:t>
            </a:r>
            <a:br>
              <a:rPr lang="en-US" sz="4200" dirty="0"/>
            </a:br>
            <a:r>
              <a:rPr lang="en-US" sz="4200" i="1" dirty="0"/>
              <a:t>eXtreme Gradient Boosting</a:t>
            </a:r>
          </a:p>
        </p:txBody>
      </p:sp>
      <p:pic>
        <p:nvPicPr>
          <p:cNvPr id="30" name="Picture 29" descr="Close up of circuit board">
            <a:extLst>
              <a:ext uri="{FF2B5EF4-FFF2-40B4-BE49-F238E27FC236}">
                <a16:creationId xmlns:a16="http://schemas.microsoft.com/office/drawing/2014/main" id="{A005360C-3B5A-9B2C-6DC0-F47EECD65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04" r="37464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87C1BD-11CC-B9C6-58DE-BAFAAD82E508}"/>
              </a:ext>
            </a:extLst>
          </p:cNvPr>
          <p:cNvSpPr txBox="1">
            <a:spLocks/>
          </p:cNvSpPr>
          <p:nvPr/>
        </p:nvSpPr>
        <p:spPr>
          <a:xfrm>
            <a:off x="5297762" y="2706624"/>
            <a:ext cx="6251110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  <a:ea typeface="+mn-ea"/>
                <a:cs typeface="+mn-cs"/>
              </a:rPr>
              <a:t>Excellent for High accuracy predictions</a:t>
            </a:r>
          </a:p>
          <a:p>
            <a:pPr marL="457200"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  <a:ea typeface="+mn-ea"/>
                <a:cs typeface="+mn-cs"/>
              </a:rPr>
              <a:t>Regarded as one of the most effective machine learning algorithms</a:t>
            </a:r>
          </a:p>
          <a:p>
            <a:pPr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200" dirty="0">
              <a:latin typeface="+mn-lt"/>
              <a:ea typeface="+mn-ea"/>
              <a:cs typeface="+mn-cs"/>
            </a:endParaRPr>
          </a:p>
          <a:p>
            <a:pPr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097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XG Boost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4C03D9-0AF4-8DCD-34FC-737D80493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3025303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About:</a:t>
            </a:r>
            <a:endParaRPr lang="en-US" sz="2000" dirty="0"/>
          </a:p>
          <a:p>
            <a:r>
              <a:rPr lang="en-US" sz="2000" dirty="0"/>
              <a:t>Regularization: Prevent overfitting/complexity</a:t>
            </a:r>
          </a:p>
          <a:p>
            <a:r>
              <a:rPr lang="en-US" sz="2000" dirty="0"/>
              <a:t>Tree Construction:  Optimal Splits</a:t>
            </a:r>
          </a:p>
          <a:p>
            <a:r>
              <a:rPr lang="en-US" sz="2000" dirty="0"/>
              <a:t>Categorical Features: Automatic</a:t>
            </a:r>
          </a:p>
          <a:p>
            <a:pPr marL="0" indent="0">
              <a:buNone/>
            </a:pPr>
            <a:r>
              <a:rPr lang="en-US" sz="2000" b="1" dirty="0"/>
              <a:t>Our XGBoost Model:</a:t>
            </a:r>
          </a:p>
          <a:p>
            <a:r>
              <a:rPr lang="en-US" sz="2000" dirty="0" err="1"/>
              <a:t>Learning_rate</a:t>
            </a:r>
            <a:r>
              <a:rPr lang="en-US" sz="2000" dirty="0"/>
              <a:t>:  .6</a:t>
            </a:r>
          </a:p>
          <a:p>
            <a:r>
              <a:rPr lang="en-US" sz="2000" dirty="0" err="1"/>
              <a:t>Max_depth</a:t>
            </a:r>
            <a:r>
              <a:rPr lang="en-US" sz="2000" dirty="0"/>
              <a:t>:  11</a:t>
            </a:r>
          </a:p>
          <a:p>
            <a:r>
              <a:rPr lang="en-US" sz="2000" dirty="0" err="1"/>
              <a:t>N_estimators</a:t>
            </a:r>
            <a:r>
              <a:rPr lang="en-US" sz="2000" dirty="0"/>
              <a:t>:  1500</a:t>
            </a:r>
          </a:p>
          <a:p>
            <a:pPr marL="0" indent="0">
              <a:buNone/>
            </a:pPr>
            <a:r>
              <a:rPr lang="en-US" sz="2000" b="1" dirty="0"/>
              <a:t>Accuracy Score:</a:t>
            </a:r>
          </a:p>
          <a:p>
            <a:r>
              <a:rPr lang="en-US" sz="2000" dirty="0"/>
              <a:t>.7937</a:t>
            </a:r>
          </a:p>
          <a:p>
            <a:pPr marL="0" indent="0">
              <a:buNone/>
            </a:pPr>
            <a:endParaRPr lang="en-US" sz="2000" b="1" dirty="0"/>
          </a:p>
          <a:p>
            <a:endParaRPr lang="en-US" sz="2000" b="1" dirty="0"/>
          </a:p>
          <a:p>
            <a:endParaRPr lang="en-US" sz="2000" dirty="0"/>
          </a:p>
        </p:txBody>
      </p:sp>
      <p:pic>
        <p:nvPicPr>
          <p:cNvPr id="5" name="Picture 4" descr="A speedometer with a rocket and a speedometer&#10;&#10;Description automatically generated">
            <a:extLst>
              <a:ext uri="{FF2B5EF4-FFF2-40B4-BE49-F238E27FC236}">
                <a16:creationId xmlns:a16="http://schemas.microsoft.com/office/drawing/2014/main" id="{C4652163-8361-C4E2-5EE4-40CCDE517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9502" y="2386364"/>
            <a:ext cx="3615776" cy="20971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42135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Analysis &amp; Demo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D4D934C-1468-99DA-D236-6B3A9E50F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531" y="2909771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Based on our Machine Learning model</a:t>
            </a:r>
          </a:p>
          <a:p>
            <a:r>
              <a:rPr lang="en-US" sz="2200" dirty="0"/>
              <a:t>Features ranked based on the importance </a:t>
            </a:r>
          </a:p>
        </p:txBody>
      </p:sp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9BCA2F66-0DA0-F391-BC7B-98769B882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36576"/>
            <a:ext cx="7434072" cy="678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902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Analysis &amp; Demo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D4D934C-1468-99DA-D236-6B3A9E50F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525" y="2915457"/>
            <a:ext cx="4243589" cy="3320668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pPr marL="0" indent="0" algn="ctr">
              <a:buNone/>
            </a:pPr>
            <a:r>
              <a:rPr lang="en-US" sz="2200" dirty="0"/>
              <a:t>Make a prediction using our Streamlit App to get the Number of Streams based on the features of your song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17FC9C4-9888-384D-9EFC-5384D9AD6F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70" r="25910"/>
          <a:stretch/>
        </p:blipFill>
        <p:spPr>
          <a:xfrm>
            <a:off x="4389120" y="10"/>
            <a:ext cx="7801357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860848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Thank you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urntable and bokeh">
            <a:extLst>
              <a:ext uri="{FF2B5EF4-FFF2-40B4-BE49-F238E27FC236}">
                <a16:creationId xmlns:a16="http://schemas.microsoft.com/office/drawing/2014/main" id="{08018B22-29B5-B516-102F-491940C630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17" r="18830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10297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14904-4AC0-D4FF-073E-B4C5BD05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4670097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Ever Wondered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E0030-A1C4-E301-4EBA-984B6CC4E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551" y="2872899"/>
            <a:ext cx="4818013" cy="33206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dirty="0"/>
              <a:t>What makes a song track popular? </a:t>
            </a:r>
          </a:p>
          <a:p>
            <a:pPr algn="ctr"/>
            <a:r>
              <a:rPr lang="en-US" sz="2200" dirty="0"/>
              <a:t>Music</a:t>
            </a:r>
          </a:p>
          <a:p>
            <a:pPr algn="ctr"/>
            <a:r>
              <a:rPr lang="en-US" sz="2200" dirty="0"/>
              <a:t>Tempo</a:t>
            </a:r>
          </a:p>
          <a:p>
            <a:pPr algn="ctr"/>
            <a:r>
              <a:rPr lang="en-US" sz="2200" dirty="0"/>
              <a:t>Energy</a:t>
            </a:r>
          </a:p>
          <a:p>
            <a:pPr algn="ctr"/>
            <a:r>
              <a:rPr lang="en-US" sz="2200" dirty="0"/>
              <a:t>Loudness</a:t>
            </a:r>
          </a:p>
        </p:txBody>
      </p:sp>
      <p:pic>
        <p:nvPicPr>
          <p:cNvPr id="15" name="Picture 4" descr="A harmonica on a music sheet">
            <a:extLst>
              <a:ext uri="{FF2B5EF4-FFF2-40B4-BE49-F238E27FC236}">
                <a16:creationId xmlns:a16="http://schemas.microsoft.com/office/drawing/2014/main" id="{A2BC7C31-E5D3-1496-92AC-DED0369840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64" r="2678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451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BC21FB-A305-73C9-E307-74E16520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873616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Project Overview</a:t>
            </a:r>
          </a:p>
        </p:txBody>
      </p:sp>
      <p:sp>
        <p:nvSpPr>
          <p:cNvPr id="5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E55DE-F62F-6225-6A25-6C9E7580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037389" cy="3966812"/>
          </a:xfrm>
        </p:spPr>
        <p:txBody>
          <a:bodyPr>
            <a:normAutofit/>
          </a:bodyPr>
          <a:lstStyle/>
          <a:p>
            <a:r>
              <a:rPr lang="en-US" sz="2200" dirty="0"/>
              <a:t>Goal &amp; Deliverable</a:t>
            </a:r>
          </a:p>
          <a:p>
            <a:pPr lvl="1"/>
            <a:r>
              <a:rPr lang="en-US" sz="1800" dirty="0"/>
              <a:t>Predict Streams on a song based on different audio features/ variables</a:t>
            </a:r>
          </a:p>
          <a:p>
            <a:pPr lvl="1"/>
            <a:r>
              <a:rPr lang="en-US" sz="1800" dirty="0"/>
              <a:t>An interactive app that could help predict the streams on a song.</a:t>
            </a:r>
          </a:p>
          <a:p>
            <a:r>
              <a:rPr lang="en-US" sz="2200" dirty="0"/>
              <a:t>Resources</a:t>
            </a:r>
          </a:p>
          <a:p>
            <a:pPr lvl="1"/>
            <a:r>
              <a:rPr lang="en-US" sz="1800" dirty="0"/>
              <a:t>Kaggle</a:t>
            </a:r>
          </a:p>
          <a:p>
            <a:pPr lvl="1"/>
            <a:r>
              <a:rPr lang="en-US" sz="1800" dirty="0"/>
              <a:t>Spotify API Documentation</a:t>
            </a:r>
          </a:p>
        </p:txBody>
      </p:sp>
      <p:pic>
        <p:nvPicPr>
          <p:cNvPr id="6" name="Picture 4" descr="A group of people sitting around a table with a paper&#10;&#10;Description automatically generated">
            <a:extLst>
              <a:ext uri="{FF2B5EF4-FFF2-40B4-BE49-F238E27FC236}">
                <a16:creationId xmlns:a16="http://schemas.microsoft.com/office/drawing/2014/main" id="{AB6F8802-2B89-0BF1-F795-83F891E1E1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9" r="21790"/>
          <a:stretch/>
        </p:blipFill>
        <p:spPr>
          <a:xfrm>
            <a:off x="5991368" y="10"/>
            <a:ext cx="619911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94062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BC21FB-A305-73C9-E307-74E16520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Benefit</a:t>
            </a:r>
          </a:p>
        </p:txBody>
      </p:sp>
      <p:sp>
        <p:nvSpPr>
          <p:cNvPr id="7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E55DE-F62F-6225-6A25-6C9E7580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Artists and Labels can analyze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b="0" i="0" u="none" strike="noStrike" dirty="0">
                <a:effectLst/>
              </a:rPr>
              <a:t>Understand who listens to their music and tailor marketing strategies.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Identify trends in popular music to inform creative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effectLst/>
              </a:rPr>
              <a:t>Gain insights into the potential popularity of new tracks</a:t>
            </a:r>
          </a:p>
          <a:p>
            <a:endParaRPr lang="en-US" sz="2200" dirty="0"/>
          </a:p>
        </p:txBody>
      </p:sp>
      <p:pic>
        <p:nvPicPr>
          <p:cNvPr id="53" name="Picture 52" descr="Assorted cassette tapes">
            <a:extLst>
              <a:ext uri="{FF2B5EF4-FFF2-40B4-BE49-F238E27FC236}">
                <a16:creationId xmlns:a16="http://schemas.microsoft.com/office/drawing/2014/main" id="{4690D17A-3CD0-85EF-44E9-6E3E99D87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84" r="25163" b="-1"/>
          <a:stretch/>
        </p:blipFill>
        <p:spPr>
          <a:xfrm>
            <a:off x="6319520" y="10"/>
            <a:ext cx="5870957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138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23F10A8-FCA9-5639-69BF-F22CCB5FEC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7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50D47E-6E97-FBC3-FAC4-2EB89D033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Data Collection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4321995-C8B8-8C0B-7FEC-3BBA0AB283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28873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58425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50D47E-6E97-FBC3-FAC4-2EB89D033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3" y="1289764"/>
            <a:ext cx="4290337" cy="4270963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Data Cleaning 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&amp; 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Pre-processing  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9D1C0B0E-4E7F-346C-5487-2ECF9BA9CB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2029022"/>
              </p:ext>
            </p:extLst>
          </p:nvPr>
        </p:nvGraphicFramePr>
        <p:xfrm>
          <a:off x="5305070" y="2878627"/>
          <a:ext cx="6687402" cy="3987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18063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898B7E-0BE3-490D-E897-8B9AB1BA0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Features 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C2752-DC3D-6F0F-778D-7B2966C68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1500" dirty="0"/>
              <a:t>Acousticness – Whether the track is acoustic</a:t>
            </a:r>
          </a:p>
          <a:p>
            <a:r>
              <a:rPr lang="en-US" sz="1500" dirty="0"/>
              <a:t>Danceability – how suitable a track is for dancing based on tempo, rhythm, beat</a:t>
            </a:r>
          </a:p>
          <a:p>
            <a:r>
              <a:rPr lang="en-US" sz="1500" dirty="0"/>
              <a:t>Duration – duration of the track</a:t>
            </a:r>
          </a:p>
          <a:p>
            <a:r>
              <a:rPr lang="en-US" sz="1500" dirty="0"/>
              <a:t>Energy – perceptual measures of  intensity and activity</a:t>
            </a:r>
          </a:p>
          <a:p>
            <a:r>
              <a:rPr lang="en-US" sz="1500" dirty="0"/>
              <a:t>Instrumentalness – vocal content</a:t>
            </a:r>
          </a:p>
          <a:p>
            <a:r>
              <a:rPr lang="en-US" sz="1500" dirty="0"/>
              <a:t>Tempo – speed or pace of a given piece</a:t>
            </a:r>
          </a:p>
          <a:p>
            <a:r>
              <a:rPr lang="en-US" sz="1500" dirty="0"/>
              <a:t>Valence – Positiveness of a track. Tracks with high valence sound more positive while with low valence sound more negative</a:t>
            </a:r>
          </a:p>
          <a:p>
            <a:r>
              <a:rPr lang="en-US" sz="1500" dirty="0"/>
              <a:t>Liveliness – higher liveliness represents increased probability of the track being performed live</a:t>
            </a:r>
          </a:p>
          <a:p>
            <a:r>
              <a:rPr lang="en-US" sz="1500" dirty="0"/>
              <a:t>Loudness – quality of sound</a:t>
            </a:r>
          </a:p>
          <a:p>
            <a:r>
              <a:rPr lang="en-US" sz="1500" dirty="0"/>
              <a:t>Speechiness  - presence of spoken word in a track</a:t>
            </a:r>
          </a:p>
          <a:p>
            <a:endParaRPr lang="en-US" sz="1500" dirty="0"/>
          </a:p>
          <a:p>
            <a:pPr marL="0" indent="0">
              <a:buNone/>
            </a:pPr>
            <a:r>
              <a:rPr lang="en-US" sz="1500" dirty="0">
                <a:hlinkClick r:id="rId3"/>
              </a:rPr>
              <a:t>https://developer.spotify.com/documentation/web-api/reference/get-audio-features</a:t>
            </a:r>
            <a:endParaRPr lang="en-US" sz="1500" dirty="0"/>
          </a:p>
          <a:p>
            <a:pPr marL="0" indent="0">
              <a:buNone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180014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Regression Models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lex maths formulae on a blackboard">
            <a:extLst>
              <a:ext uri="{FF2B5EF4-FFF2-40B4-BE49-F238E27FC236}">
                <a16:creationId xmlns:a16="http://schemas.microsoft.com/office/drawing/2014/main" id="{BE67CC2D-C30E-A415-1B47-2B12F8BCF6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51" r="642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77392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A54EE-3F08-07B8-4415-34F11CA0A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Elastic Net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4D42B-965C-41E9-BA2C-957DEC54B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92500"/>
          </a:bodyPr>
          <a:lstStyle/>
          <a:p>
            <a:r>
              <a:rPr lang="en-US" sz="2200" dirty="0"/>
              <a:t>Utilizes penalties from both lasso and ridge to improve regularization.</a:t>
            </a:r>
          </a:p>
          <a:p>
            <a:r>
              <a:rPr lang="en-US" sz="2200" dirty="0"/>
              <a:t>Useful in cases of high multicollinearity, or with variables that may be linear.</a:t>
            </a:r>
          </a:p>
          <a:p>
            <a:r>
              <a:rPr lang="en-US" sz="2200" dirty="0"/>
              <a:t>Lasso: Shrinks values toward the mean.</a:t>
            </a:r>
          </a:p>
          <a:p>
            <a:r>
              <a:rPr lang="en-US" sz="2200" dirty="0"/>
              <a:t>Ridge: Corrects overfitting in models.</a:t>
            </a:r>
          </a:p>
          <a:p>
            <a:r>
              <a:rPr lang="en-US" sz="2200" dirty="0"/>
              <a:t>Final R^2: .157</a:t>
            </a:r>
          </a:p>
        </p:txBody>
      </p:sp>
      <p:pic>
        <p:nvPicPr>
          <p:cNvPr id="4" name="Picture 3" descr="A close-up of a game&#10;&#10;Description automatically generated">
            <a:extLst>
              <a:ext uri="{FF2B5EF4-FFF2-40B4-BE49-F238E27FC236}">
                <a16:creationId xmlns:a16="http://schemas.microsoft.com/office/drawing/2014/main" id="{2C236F44-A851-008D-1500-C400C167A5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3857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1133</TotalTime>
  <Words>575</Words>
  <Application>Microsoft Macintosh PowerPoint</Application>
  <PresentationFormat>Widescreen</PresentationFormat>
  <Paragraphs>106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Spotify Tracks A Data-Driven Approach to Predicting Music Streaming Popularity</vt:lpstr>
      <vt:lpstr>Ever Wondered</vt:lpstr>
      <vt:lpstr>Project Overview</vt:lpstr>
      <vt:lpstr>Benefit</vt:lpstr>
      <vt:lpstr>Data Collection </vt:lpstr>
      <vt:lpstr>Data Cleaning  &amp;  Pre-processing  </vt:lpstr>
      <vt:lpstr>Features </vt:lpstr>
      <vt:lpstr>Regression Models</vt:lpstr>
      <vt:lpstr>Elastic Net</vt:lpstr>
      <vt:lpstr>Random Forest</vt:lpstr>
      <vt:lpstr>K Fold </vt:lpstr>
      <vt:lpstr>K-Fold Scores</vt:lpstr>
      <vt:lpstr>XG Boost  eXtreme Gradient Boosting</vt:lpstr>
      <vt:lpstr>XG Boost</vt:lpstr>
      <vt:lpstr>Analysis &amp; Demo</vt:lpstr>
      <vt:lpstr>Analysis &amp; 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Abhilash Padavannil</dc:creator>
  <cp:lastModifiedBy>Abhilash Padvannil</cp:lastModifiedBy>
  <cp:revision>133</cp:revision>
  <dcterms:created xsi:type="dcterms:W3CDTF">2024-03-10T22:35:15Z</dcterms:created>
  <dcterms:modified xsi:type="dcterms:W3CDTF">2024-03-13T02:00:01Z</dcterms:modified>
</cp:coreProperties>
</file>

<file path=docProps/thumbnail.jpeg>
</file>